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ppt/theme/themeOverride14.xml" ContentType="application/vnd.openxmlformats-officedocument.themeOverride+xml"/>
  <Override PartName="/ppt/theme/themeOverride15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5" r:id="rId5"/>
  </p:sldMasterIdLst>
  <p:notesMasterIdLst>
    <p:notesMasterId r:id="rId17"/>
  </p:notesMasterIdLst>
  <p:handoutMasterIdLst>
    <p:handoutMasterId r:id="rId18"/>
  </p:handoutMasterIdLst>
  <p:sldIdLst>
    <p:sldId id="645" r:id="rId6"/>
    <p:sldId id="647" r:id="rId7"/>
    <p:sldId id="648" r:id="rId8"/>
    <p:sldId id="649" r:id="rId9"/>
    <p:sldId id="651" r:id="rId10"/>
    <p:sldId id="652" r:id="rId11"/>
    <p:sldId id="654" r:id="rId12"/>
    <p:sldId id="656" r:id="rId13"/>
    <p:sldId id="653" r:id="rId14"/>
    <p:sldId id="655" r:id="rId15"/>
    <p:sldId id="657" r:id="rId16"/>
  </p:sldIdLst>
  <p:sldSz cx="12192000" cy="6858000"/>
  <p:notesSz cx="6858000" cy="9144000"/>
  <p:defaultTextStyle>
    <a:defPPr>
      <a:defRPr lang="en-US"/>
    </a:defPPr>
    <a:lvl1pPr marL="0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2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63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45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27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09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90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272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454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9BF0778B-7CA9-714A-9AC3-1B388009A849}">
          <p14:sldIdLst>
            <p14:sldId id="645"/>
            <p14:sldId id="647"/>
            <p14:sldId id="648"/>
            <p14:sldId id="649"/>
            <p14:sldId id="651"/>
            <p14:sldId id="652"/>
            <p14:sldId id="654"/>
            <p14:sldId id="656"/>
            <p14:sldId id="653"/>
            <p14:sldId id="655"/>
            <p14:sldId id="657"/>
          </p14:sldIdLst>
        </p14:section>
        <p14:section name="Getting a Workstation" id="{776FCA8A-7157-F44B-A044-AA13BD7BE0E7}">
          <p14:sldIdLst/>
        </p14:section>
        <p14:section name="Using Resources" id="{7B8AFDAF-D067-934A-BDF1-E7AA42A667B6}">
          <p14:sldIdLst/>
        </p14:section>
        <p14:section name="Building Cookbooks" id="{240C54D7-D997-644F-9F9B-862177812CDF}">
          <p14:sldIdLst/>
        </p14:section>
        <p14:section name="Apply Multiple Recipes" id="{E8345034-AF9B-F446-BC3F-4F5EA62CDAC2}">
          <p14:sldIdLst/>
        </p14:section>
        <p14:section name="Testing Cookbooks" id="{2E55F583-9B9D-7442-BAB3-052E3B1C2620}">
          <p14:sldIdLst/>
        </p14:section>
        <p14:section name="Node Attributes" id="{CA1981AD-425B-9144-AF59-06B10D68A718}">
          <p14:sldIdLst/>
        </p14:section>
        <p14:section name="Templates" id="{261309AC-B8AB-1246-9DEC-AAD9CB268E84}">
          <p14:sldIdLst/>
        </p14:section>
        <p14:section name="Workstation Setup" id="{D253CE27-B4D4-C147-99A7-FEE9498579D1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08000"/>
    <a:srgbClr val="408000"/>
    <a:srgbClr val="108001"/>
    <a:srgbClr val="CBCFD1"/>
    <a:srgbClr val="F0F0F0"/>
    <a:srgbClr val="015068"/>
    <a:srgbClr val="0885AC"/>
    <a:srgbClr val="076F91"/>
    <a:srgbClr val="076E8F"/>
    <a:srgbClr val="0669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1E4AEA4-8DFA-4A89-87EB-49C32662AFE0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014" autoAdjust="0"/>
    <p:restoredTop sz="92146" autoAdjust="0"/>
  </p:normalViewPr>
  <p:slideViewPr>
    <p:cSldViewPr snapToGrid="0">
      <p:cViewPr varScale="1">
        <p:scale>
          <a:sx n="54" d="100"/>
          <a:sy n="54" d="100"/>
        </p:scale>
        <p:origin x="624" y="5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9078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95" d="100"/>
          <a:sy n="95" d="100"/>
        </p:scale>
        <p:origin x="2814" y="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10" Type="http://schemas.openxmlformats.org/officeDocument/2006/relationships/slide" Target="slides/slide5.xml"/><Relationship Id="rId19" Type="http://schemas.openxmlformats.org/officeDocument/2006/relationships/presProps" Target="presProps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E60895-255A-1C4C-8A7B-48A6FCC47E92}" type="datetime1">
              <a:rPr lang="en-CA" smtClean="0">
                <a:latin typeface="Arial" panose="020B0604020202020204" pitchFamily="34" charset="0"/>
                <a:cs typeface="Arial" panose="020B0604020202020204" pitchFamily="34" charset="0"/>
              </a:rPr>
              <a:t>2015-06-05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62484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sz="900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248399" y="8685213"/>
            <a:ext cx="60801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80CB99-47E3-46F4-AAEB-3919FBEFC014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9016387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FFFB994-B51A-7449-B85A-B64DF9DCCDDC}" type="datetime1">
              <a:rPr lang="en-CA" smtClean="0"/>
              <a:pPr/>
              <a:t>2015-06-05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172199" y="8685213"/>
            <a:ext cx="68421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B263312-38AA-4E1E-B2B5-0F8F122B24F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62484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4071592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14363" rtl="0" eaLnBrk="1" latinLnBrk="0" hangingPunct="1">
      <a:lnSpc>
        <a:spcPct val="90000"/>
      </a:lnSpc>
      <a:spcAft>
        <a:spcPts val="333"/>
      </a:spcAft>
      <a:defRPr sz="9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212981" indent="-105829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328070" indent="-115090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482846" indent="-146838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615132" indent="-115090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5909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90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72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54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80148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52755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03306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96654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55734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88681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45631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86339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07675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1140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59091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4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5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6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7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8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9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0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etchef.com" TargetMode="Externa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hyperlink" Target="http://creativecommons.org/licenses/by-sa/4.0/" TargetMode="Externa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4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5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44022"/>
            <a:ext cx="8229600" cy="1003163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0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Presentation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3011686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0"/>
          </p:nvPr>
        </p:nvSpPr>
        <p:spPr bwMode="white">
          <a:xfrm>
            <a:off x="2260314" y="3507225"/>
            <a:ext cx="8229600" cy="553998"/>
          </a:xfrm>
        </p:spPr>
        <p:txBody>
          <a:bodyPr wrap="square" lIns="91440" tIns="91440" rIns="91440" bIns="91440">
            <a:normAutofit/>
          </a:bodyPr>
          <a:lstStyle>
            <a:lvl1pPr marL="0" indent="0">
              <a:buNone/>
              <a:defRPr sz="2400" b="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231775" indent="0">
              <a:buNone/>
              <a:defRPr sz="1600" b="1"/>
            </a:lvl2pPr>
            <a:lvl3pPr marL="457200" indent="0">
              <a:buNone/>
              <a:defRPr sz="1600" b="1"/>
            </a:lvl3pPr>
            <a:lvl4pPr marL="630238" indent="0">
              <a:buNone/>
              <a:defRPr sz="1600" b="1"/>
            </a:lvl4pPr>
            <a:lvl5pPr marL="801687" indent="0"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79379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7" name="TextBox 16"/>
          <p:cNvSpPr txBox="1"/>
          <p:nvPr userDrawn="1"/>
        </p:nvSpPr>
        <p:spPr bwMode="white">
          <a:xfrm>
            <a:off x="102720" y="366109"/>
            <a:ext cx="5350707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DOCS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Let's Check the Docs…</a:t>
            </a:r>
            <a:endParaRPr lang="en-US" dirty="0"/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2483923" y="5687179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46800" y="629939"/>
            <a:ext cx="1960098" cy="1960098"/>
          </a:xfrm>
          <a:prstGeom prst="rect">
            <a:avLst/>
          </a:prstGeom>
        </p:spPr>
      </p:pic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An excerpt from the docs that someone has so lovingly written … regurgitated here in snappy bullet points or maybe an excerpt or a synopsis.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9799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3" name="TextBox 12"/>
          <p:cNvSpPr txBox="1"/>
          <p:nvPr userDrawn="1"/>
        </p:nvSpPr>
        <p:spPr bwMode="white">
          <a:xfrm>
            <a:off x="102720" y="366109"/>
            <a:ext cx="8665715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CONCEPT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Concept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9546446" y="1055549"/>
            <a:ext cx="1930821" cy="1783840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6" name="Isosceles Triangle 15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193758" y="716808"/>
            <a:ext cx="2608891" cy="2101608"/>
          </a:xfrm>
          <a:prstGeom prst="rect">
            <a:avLst/>
          </a:prstGeom>
        </p:spPr>
      </p:pic>
      <p:sp>
        <p:nvSpPr>
          <p:cNvPr id="14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360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  - Objec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5350707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LAB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Lab Title</a:t>
            </a:r>
            <a:endParaRPr lang="en-US" dirty="0"/>
          </a:p>
        </p:txBody>
      </p:sp>
      <p:sp>
        <p:nvSpPr>
          <p:cNvPr id="19" name="TextBox 18"/>
          <p:cNvSpPr txBox="1"/>
          <p:nvPr userDrawn="1"/>
        </p:nvSpPr>
        <p:spPr bwMode="white">
          <a:xfrm>
            <a:off x="2194443" y="3987562"/>
            <a:ext cx="8264180" cy="1223351"/>
          </a:xfrm>
          <a:prstGeom prst="rect">
            <a:avLst/>
          </a:prstGeom>
        </p:spPr>
        <p:txBody>
          <a:bodyPr vert="horz" wrap="squar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25" name="TextBox 24"/>
          <p:cNvSpPr txBox="1"/>
          <p:nvPr userDrawn="1"/>
        </p:nvSpPr>
        <p:spPr bwMode="white">
          <a:xfrm>
            <a:off x="1671512" y="3847483"/>
            <a:ext cx="8833801" cy="588329"/>
          </a:xfrm>
          <a:prstGeom prst="rect">
            <a:avLst/>
          </a:prstGeom>
        </p:spPr>
        <p:txBody>
          <a:bodyPr vert="horz" wrap="square" lIns="91440" tIns="91440" rIns="91440" bIns="91440" rtlCol="0">
            <a:normAutofit/>
          </a:bodyPr>
          <a:lstStyle/>
          <a:p>
            <a:r>
              <a:rPr lang="en-US" sz="2400" b="1" dirty="0" smtClean="0"/>
              <a:t>OBJECTIVE:</a:t>
            </a:r>
            <a:endParaRPr lang="en-US" sz="2400" b="1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2259204" y="4492072"/>
            <a:ext cx="8488899" cy="1391217"/>
          </a:xfrm>
        </p:spPr>
        <p:txBody>
          <a:bodyPr>
            <a:normAutofit/>
          </a:bodyPr>
          <a:lstStyle>
            <a:lvl1pPr marL="0" indent="0">
              <a:buFont typeface="+mj-lt"/>
              <a:buNone/>
              <a:defRPr sz="1800" baseline="0"/>
            </a:lvl1pPr>
          </a:lstStyle>
          <a:p>
            <a:pPr lvl="0"/>
            <a:r>
              <a:rPr lang="en-US" dirty="0" smtClean="0"/>
              <a:t>A concrete list of steps to accomplish.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One</a:t>
            </a:r>
          </a:p>
          <a:p>
            <a:pPr lvl="0"/>
            <a:r>
              <a:rPr lang="en-US" dirty="0" smtClean="0"/>
              <a:t>Two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1" hasCustomPrompt="1"/>
          </p:nvPr>
        </p:nvSpPr>
        <p:spPr>
          <a:xfrm>
            <a:off x="2263171" y="2597173"/>
            <a:ext cx="8489280" cy="1146175"/>
          </a:xfrm>
        </p:spPr>
        <p:txBody>
          <a:bodyPr anchor="ctr">
            <a:normAutofit/>
          </a:bodyPr>
          <a:lstStyle>
            <a:lvl1pPr marL="91440" indent="0">
              <a:spcBef>
                <a:spcPts val="600"/>
              </a:spcBef>
              <a:buNone/>
              <a:defRPr sz="2800" i="1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Should I use a leading question that gives an overview of the lab?</a:t>
            </a:r>
            <a:endParaRPr lang="en-US" dirty="0"/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78707" y="413590"/>
            <a:ext cx="2338779" cy="2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754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5350707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LAB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Lab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78707" y="413590"/>
            <a:ext cx="2338779" cy="2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558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rci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9618413" cy="115539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80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1">
                    <a:lumMod val="65000"/>
                    <a:alpha val="50000"/>
                  </a:schemeClr>
                </a:solidFill>
                <a:effectLst/>
              </a:rPr>
              <a:t>EXERCISE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Exercise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321892" y="362154"/>
            <a:ext cx="2371719" cy="2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5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sion Contr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9618413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COMMIT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Commit Your Work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  <a:latin typeface="Inconsolata"/>
                <a:cs typeface="Inconsolata"/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 smtClean="0"/>
              <a:t>git</a:t>
            </a:r>
            <a:r>
              <a:rPr lang="en-US" dirty="0" smtClean="0"/>
              <a:t> add .</a:t>
            </a:r>
          </a:p>
          <a:p>
            <a:r>
              <a:rPr lang="en-US" dirty="0" err="1" smtClean="0"/>
              <a:t>git</a:t>
            </a:r>
            <a:r>
              <a:rPr lang="en-US" dirty="0" smtClean="0"/>
              <a:t> commit -m "message"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77974" y="224190"/>
            <a:ext cx="1956668" cy="2608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716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 and Success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 userDrawn="1"/>
        </p:nvSpPr>
        <p:spPr bwMode="auto">
          <a:xfrm>
            <a:off x="0" y="0"/>
            <a:ext cx="6067034" cy="685800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459364" y="1019150"/>
            <a:ext cx="5483226" cy="5295000"/>
          </a:xfrm>
        </p:spPr>
        <p:txBody>
          <a:bodyPr lIns="91440" tIns="91440">
            <a:norm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175375" y="1011207"/>
            <a:ext cx="5483226" cy="5302035"/>
          </a:xfrm>
        </p:spPr>
        <p:txBody>
          <a:bodyPr lIns="91440" tIns="91440">
            <a:norm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4201180" y="415317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4" name="TextBox 3"/>
          <p:cNvSpPr txBox="1"/>
          <p:nvPr userDrawn="1"/>
        </p:nvSpPr>
        <p:spPr bwMode="white">
          <a:xfrm>
            <a:off x="6458262" y="397260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12" name="Title 1"/>
          <p:cNvSpPr txBox="1">
            <a:spLocks/>
          </p:cNvSpPr>
          <p:nvPr userDrawn="1"/>
        </p:nvSpPr>
        <p:spPr bwMode="white">
          <a:xfrm>
            <a:off x="6177067" y="234494"/>
            <a:ext cx="5489456" cy="620683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>
            <a:lvl1pPr algn="ctr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1" kern="1200" cap="none" spc="0" baseline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dirty="0" smtClean="0"/>
              <a:t>Success</a:t>
            </a:r>
            <a:endParaRPr lang="en-US" dirty="0"/>
          </a:p>
        </p:txBody>
      </p:sp>
      <p:sp>
        <p:nvSpPr>
          <p:cNvPr id="13" name="Title 1"/>
          <p:cNvSpPr txBox="1">
            <a:spLocks/>
          </p:cNvSpPr>
          <p:nvPr userDrawn="1"/>
        </p:nvSpPr>
        <p:spPr bwMode="white">
          <a:xfrm>
            <a:off x="467075" y="234494"/>
            <a:ext cx="5489456" cy="620683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>
            <a:lvl1pPr algn="ctr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1" kern="1200" cap="none" spc="0" baseline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dirty="0" smtClean="0"/>
              <a:t>Problem</a:t>
            </a:r>
            <a:endParaRPr lang="en-US" dirty="0"/>
          </a:p>
        </p:txBody>
      </p:sp>
      <p:cxnSp>
        <p:nvCxnSpPr>
          <p:cNvPr id="17" name="Straight Connector 16"/>
          <p:cNvCxnSpPr/>
          <p:nvPr userDrawn="1"/>
        </p:nvCxnSpPr>
        <p:spPr>
          <a:xfrm flipV="1">
            <a:off x="463454" y="878787"/>
            <a:ext cx="5483202" cy="698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 flipV="1">
            <a:off x="6177302" y="884806"/>
            <a:ext cx="5481274" cy="96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60729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 userDrawn="1"/>
        </p:nvSpPr>
        <p:spPr bwMode="auto">
          <a:xfrm>
            <a:off x="0" y="0"/>
            <a:ext cx="6067034" cy="685800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459364" y="1019150"/>
            <a:ext cx="5483226" cy="5295000"/>
          </a:xfrm>
        </p:spPr>
        <p:txBody>
          <a:bodyPr lIns="91440" tIns="91440">
            <a:norm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175375" y="1011207"/>
            <a:ext cx="5483226" cy="5302035"/>
          </a:xfrm>
        </p:spPr>
        <p:txBody>
          <a:bodyPr lIns="91440" tIns="91440">
            <a:norm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4201180" y="415317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4" name="TextBox 3"/>
          <p:cNvSpPr txBox="1"/>
          <p:nvPr userDrawn="1"/>
        </p:nvSpPr>
        <p:spPr bwMode="white">
          <a:xfrm>
            <a:off x="6458262" y="397260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cxnSp>
        <p:nvCxnSpPr>
          <p:cNvPr id="17" name="Straight Connector 16"/>
          <p:cNvCxnSpPr/>
          <p:nvPr userDrawn="1"/>
        </p:nvCxnSpPr>
        <p:spPr>
          <a:xfrm flipV="1">
            <a:off x="463454" y="878787"/>
            <a:ext cx="5483202" cy="698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 flipV="1">
            <a:off x="6177302" y="884806"/>
            <a:ext cx="5481274" cy="96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444997" y="201013"/>
            <a:ext cx="5532437" cy="627062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4400" b="1" i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Pros</a:t>
            </a:r>
            <a:endParaRPr lang="en-US" dirty="0"/>
          </a:p>
        </p:txBody>
      </p:sp>
      <p:sp>
        <p:nvSpPr>
          <p:cNvPr id="19" name="Text Placeholder 14"/>
          <p:cNvSpPr>
            <a:spLocks noGrp="1"/>
          </p:cNvSpPr>
          <p:nvPr>
            <p:ph type="body" sz="quarter" idx="16" hasCustomPrompt="1"/>
          </p:nvPr>
        </p:nvSpPr>
        <p:spPr>
          <a:xfrm>
            <a:off x="6153541" y="194656"/>
            <a:ext cx="5532437" cy="627062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4400" b="1" i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Cons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97061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cu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9" name="TextBox 8"/>
          <p:cNvSpPr txBox="1"/>
          <p:nvPr userDrawn="1"/>
        </p:nvSpPr>
        <p:spPr bwMode="white">
          <a:xfrm>
            <a:off x="102719" y="366109"/>
            <a:ext cx="11271033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endParaRPr lang="en-US" sz="12700" b="0" cap="none" spc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chemeClr val="bg2">
                  <a:lumMod val="95000"/>
                  <a:alpha val="50000"/>
                </a:schemeClr>
              </a:solidFill>
              <a:effectLst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787328" y="239091"/>
            <a:ext cx="3130528" cy="2434855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Discussion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8803"/>
            <a:ext cx="8230599" cy="1908215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About what …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</p:spTree>
    <p:extLst>
      <p:ext uri="{BB962C8B-B14F-4D97-AF65-F5344CB8AC3E}">
        <p14:creationId xmlns:p14="http://schemas.microsoft.com/office/powerpoint/2010/main" val="2410197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and - Loca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736971"/>
            <a:ext cx="10817770" cy="4572389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>
                <a:solidFill>
                  <a:srgbClr val="FFFFFF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Three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Four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10256178" y="5850555"/>
            <a:ext cx="131211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FFFF">
                    <a:alpha val="50000"/>
                  </a:srgbClr>
                </a:solidFill>
              </a:rPr>
              <a:t>LOCAL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Command Run Locally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83954" y="1074821"/>
            <a:ext cx="528112" cy="403418"/>
          </a:xfrm>
          <a:prstGeom prst="rect">
            <a:avLst/>
          </a:prstGeom>
        </p:spPr>
      </p:pic>
      <p:sp>
        <p:nvSpPr>
          <p:cNvPr id="9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1"/>
            <a:ext cx="10816896" cy="547339"/>
          </a:xfrm>
          <a:solidFill>
            <a:schemeClr val="tx2">
              <a:lumMod val="95000"/>
              <a:lumOff val="5000"/>
            </a:schemeClr>
          </a:solidFill>
        </p:spPr>
        <p:txBody>
          <a:bodyPr lIns="91440" tIns="0" bIns="0"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sz="2800">
                <a:solidFill>
                  <a:schemeClr val="bg1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Enter Command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 bwMode="auto">
          <a:xfrm>
            <a:off x="840425" y="2428031"/>
            <a:ext cx="10813469" cy="42957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223459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gradFill>
          <a:gsLst>
            <a:gs pos="0">
              <a:schemeClr val="bg1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 userDrawn="1"/>
        </p:nvCxnSpPr>
        <p:spPr>
          <a:xfrm flipH="1">
            <a:off x="0" y="6306670"/>
            <a:ext cx="12192000" cy="26895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65262" y="242027"/>
            <a:ext cx="586675" cy="594938"/>
          </a:xfrm>
          <a:prstGeom prst="rect">
            <a:avLst/>
          </a:prstGeom>
        </p:spPr>
      </p:pic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8" name="Footer Placeholder 17"/>
          <p:cNvSpPr>
            <a:spLocks noGrp="1"/>
          </p:cNvSpPr>
          <p:nvPr>
            <p:ph type="ftr" sz="quarter" idx="10"/>
          </p:nvPr>
        </p:nvSpPr>
        <p:spPr>
          <a:xfrm>
            <a:off x="243299" y="6434705"/>
            <a:ext cx="4261465" cy="380667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smtClean="0"/>
              <a:t>©2015 Chef Software Inc.</a:t>
            </a:r>
            <a:endParaRPr lang="en-US" dirty="0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1"/>
          </p:nvPr>
        </p:nvSpPr>
        <p:spPr>
          <a:xfrm>
            <a:off x="4724400" y="6434746"/>
            <a:ext cx="2743200" cy="365125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0108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and - Remot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Command Run Remotely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736971"/>
            <a:ext cx="10817770" cy="4572389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>
                <a:solidFill>
                  <a:srgbClr val="FFFFFF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Three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Four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10256178" y="5850555"/>
            <a:ext cx="131211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FFFF">
                    <a:alpha val="50000"/>
                  </a:srgbClr>
                </a:solidFill>
              </a:rPr>
              <a:t>REMOTE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1"/>
            <a:ext cx="10816896" cy="547339"/>
          </a:xfrm>
          <a:solidFill>
            <a:schemeClr val="tx2">
              <a:lumMod val="95000"/>
              <a:lumOff val="5000"/>
            </a:schemeClr>
          </a:solidFill>
        </p:spPr>
        <p:txBody>
          <a:bodyPr lIns="91440" tIns="0" bIns="0"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sz="2800">
                <a:solidFill>
                  <a:schemeClr val="bg1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Enter Command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75429" y="1099041"/>
            <a:ext cx="557822" cy="354978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 bwMode="auto">
          <a:xfrm>
            <a:off x="840425" y="2428031"/>
            <a:ext cx="10813469" cy="42957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001996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cs Sit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908420" y="1002862"/>
            <a:ext cx="10749304" cy="424793"/>
          </a:xfr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91440" tIns="0" bIns="0" anchor="ctr" anchorCtr="0">
            <a:normAutofit/>
          </a:bodyPr>
          <a:lstStyle>
            <a:lvl1pPr marL="0" indent="0">
              <a:buNone/>
              <a:defRPr sz="3200">
                <a:solidFill>
                  <a:srgbClr val="3E4346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https://</a:t>
            </a:r>
            <a:r>
              <a:rPr lang="en-US" dirty="0" err="1" smtClean="0"/>
              <a:t>docs.chef.io</a:t>
            </a:r>
            <a:r>
              <a:rPr lang="en-US" dirty="0" smtClean="0"/>
              <a:t>/chef/</a:t>
            </a:r>
            <a:r>
              <a:rPr lang="en-US" dirty="0" err="1" smtClean="0"/>
              <a:t>resources.html</a:t>
            </a:r>
            <a:endParaRPr lang="en-US" dirty="0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2"/>
          </p:nvPr>
        </p:nvSpPr>
        <p:spPr>
          <a:xfrm>
            <a:off x="908322" y="1574799"/>
            <a:ext cx="10763202" cy="4750715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05790" y="228599"/>
            <a:ext cx="10752809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Documentation</a:t>
            </a:r>
            <a:endParaRPr lang="en-US" dirty="0"/>
          </a:p>
        </p:txBody>
      </p:sp>
      <p:sp>
        <p:nvSpPr>
          <p:cNvPr id="13" name="TextBox 12"/>
          <p:cNvSpPr txBox="1"/>
          <p:nvPr userDrawn="1"/>
        </p:nvSpPr>
        <p:spPr bwMode="white">
          <a:xfrm>
            <a:off x="8426171" y="-873891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5351622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63" cy="529815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5" y="2081915"/>
            <a:ext cx="11194433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66072" y="2583422"/>
            <a:ext cx="11194433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3575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UR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63" cy="529815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5" y="2081915"/>
            <a:ext cx="11194433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66072" y="2583422"/>
            <a:ext cx="11194433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8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57609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 Righ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Right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5483203" cy="529815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175375" y="1011208"/>
            <a:ext cx="5483226" cy="5295000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6" y="2081915"/>
            <a:ext cx="5464455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66073" y="2583422"/>
            <a:ext cx="5464455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64649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 Right - UR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Right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5483203" cy="529815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175375" y="1011208"/>
            <a:ext cx="5483226" cy="5295000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6" y="2081915"/>
            <a:ext cx="5464455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66073" y="2583422"/>
            <a:ext cx="5464455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14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5792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41" cy="255811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457435" y="3749893"/>
            <a:ext cx="11201166" cy="2556315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6" y="2081915"/>
            <a:ext cx="11194432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66073" y="2583422"/>
            <a:ext cx="11194432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08172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and - Conten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41" cy="2558113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 baseline="0">
                <a:solidFill>
                  <a:schemeClr val="bg1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$ command text ...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457435" y="3749893"/>
            <a:ext cx="11201166" cy="2556315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37631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 - UR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Below and Docs URL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41" cy="255811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457435" y="3749893"/>
            <a:ext cx="11201166" cy="2556315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6" y="2081915"/>
            <a:ext cx="11194432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66073" y="2583422"/>
            <a:ext cx="11194432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11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52132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l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Modify File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585310"/>
            <a:ext cx="10817770" cy="4724050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2"/>
            <a:ext cx="10816896" cy="424793"/>
          </a:xfrm>
          <a:solidFill>
            <a:schemeClr val="bg1">
              <a:lumMod val="85000"/>
              <a:alpha val="50000"/>
            </a:schemeClr>
          </a:solidFill>
        </p:spPr>
        <p:txBody>
          <a:bodyPr lIns="91440" bIns="91440" anchor="ctr" anchorCtr="0">
            <a:normAutofit/>
          </a:bodyPr>
          <a:lstStyle>
            <a:lvl1pPr marL="0" indent="0">
              <a:buNone/>
              <a:defRPr sz="32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2383" y="1001986"/>
            <a:ext cx="309618" cy="428703"/>
          </a:xfrm>
          <a:prstGeom prst="rect">
            <a:avLst/>
          </a:prstGeom>
        </p:spPr>
      </p:pic>
      <p:sp>
        <p:nvSpPr>
          <p:cNvPr id="19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843334" y="2653729"/>
            <a:ext cx="10803205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2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851281" y="3155236"/>
            <a:ext cx="10803205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61477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 - Creative Commons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44022"/>
            <a:ext cx="8229600" cy="1003163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0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Presentation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3011686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0"/>
          </p:nvPr>
        </p:nvSpPr>
        <p:spPr bwMode="white">
          <a:xfrm>
            <a:off x="2260314" y="3507225"/>
            <a:ext cx="8229600" cy="553998"/>
          </a:xfrm>
        </p:spPr>
        <p:txBody>
          <a:bodyPr wrap="square" lIns="91440" tIns="91440" rIns="91440" bIns="91440">
            <a:normAutofit/>
          </a:bodyPr>
          <a:lstStyle>
            <a:lvl1pPr marL="0" indent="0">
              <a:buNone/>
              <a:defRPr sz="2400" b="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231775" indent="0">
              <a:buNone/>
              <a:defRPr sz="1600" b="1"/>
            </a:lvl2pPr>
            <a:lvl3pPr marL="457200" indent="0">
              <a:buNone/>
              <a:defRPr sz="1600" b="1"/>
            </a:lvl3pPr>
            <a:lvl4pPr marL="630238" indent="0">
              <a:buNone/>
              <a:defRPr sz="1600" b="1"/>
            </a:lvl4pPr>
            <a:lvl5pPr marL="801687" indent="0"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3790459" y="6336158"/>
            <a:ext cx="457200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</a:rPr>
              <a:t>Chef Fundamentals by 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  <a:hlinkClick r:id="rId3"/>
              </a:rPr>
              <a:t>Chef Software, Inc.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</a:rPr>
              <a:t> is licensed under a 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  <a:hlinkClick r:id="rId4"/>
              </a:rPr>
              <a:t>Creative Commons Attribution-ShareAlike 4.0 International License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</a:rPr>
              <a:t>.</a:t>
            </a:r>
          </a:p>
        </p:txBody>
      </p:sp>
      <p:pic>
        <p:nvPicPr>
          <p:cNvPr id="7" name="Picture 6" descr="by-sa.png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73700" y="5870331"/>
            <a:ext cx="1228344" cy="429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042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le - Content Below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Modify File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585310"/>
            <a:ext cx="10817770" cy="2540000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 baseline="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2"/>
            <a:ext cx="10816896" cy="424793"/>
          </a:xfrm>
          <a:solidFill>
            <a:schemeClr val="bg1">
              <a:lumMod val="85000"/>
              <a:alpha val="50000"/>
            </a:schemeClr>
          </a:solidFill>
        </p:spPr>
        <p:txBody>
          <a:bodyPr lIns="91440" bIns="91440" anchor="ctr" anchorCtr="0">
            <a:normAutofit/>
          </a:bodyPr>
          <a:lstStyle>
            <a:lvl1pPr marL="0" indent="0">
              <a:buNone/>
              <a:defRPr sz="32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2383" y="1001986"/>
            <a:ext cx="309618" cy="428703"/>
          </a:xfrm>
          <a:prstGeom prst="rect">
            <a:avLst/>
          </a:prstGeom>
        </p:spPr>
      </p:pic>
      <p:sp>
        <p:nvSpPr>
          <p:cNvPr id="7" name="Content Placeholder 5"/>
          <p:cNvSpPr>
            <a:spLocks noGrp="1"/>
          </p:cNvSpPr>
          <p:nvPr>
            <p:ph sz="quarter" idx="12"/>
          </p:nvPr>
        </p:nvSpPr>
        <p:spPr>
          <a:xfrm>
            <a:off x="840828" y="4215384"/>
            <a:ext cx="10817771" cy="2194560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849353" y="2647709"/>
            <a:ext cx="10803205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857300" y="3149216"/>
            <a:ext cx="10803205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58373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le - Content Righ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Modify File with Content Right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585310"/>
            <a:ext cx="5298965" cy="4724050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2"/>
            <a:ext cx="10816896" cy="424793"/>
          </a:xfrm>
          <a:solidFill>
            <a:schemeClr val="bg1">
              <a:lumMod val="85000"/>
              <a:alpha val="50000"/>
            </a:schemeClr>
          </a:solidFill>
        </p:spPr>
        <p:txBody>
          <a:bodyPr lIns="91440" bIns="91440" anchor="ctr" anchorCtr="0">
            <a:normAutofit/>
          </a:bodyPr>
          <a:lstStyle>
            <a:lvl1pPr marL="0" indent="0">
              <a:buNone/>
              <a:defRPr sz="32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2383" y="1001986"/>
            <a:ext cx="309618" cy="428703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6358759" y="1585310"/>
            <a:ext cx="5299841" cy="4720897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849354" y="2617614"/>
            <a:ext cx="5283888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857301" y="3119121"/>
            <a:ext cx="5283888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38317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07466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ruc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8460207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HELLO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242184" y="230523"/>
            <a:ext cx="3819677" cy="22812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Name</a:t>
            </a:r>
            <a:endParaRPr lang="en-US" dirty="0"/>
          </a:p>
        </p:txBody>
      </p:sp>
      <p:sp>
        <p:nvSpPr>
          <p:cNvPr id="19" name="TextBox 18"/>
          <p:cNvSpPr txBox="1"/>
          <p:nvPr userDrawn="1"/>
        </p:nvSpPr>
        <p:spPr bwMode="white">
          <a:xfrm>
            <a:off x="2194443" y="3987562"/>
            <a:ext cx="8264180" cy="1223351"/>
          </a:xfrm>
          <a:prstGeom prst="rect">
            <a:avLst/>
          </a:prstGeom>
        </p:spPr>
        <p:txBody>
          <a:bodyPr vert="horz" wrap="squar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2259204" y="3796578"/>
            <a:ext cx="8488899" cy="2086711"/>
          </a:xfrm>
        </p:spPr>
        <p:txBody>
          <a:bodyPr>
            <a:normAutofit/>
          </a:bodyPr>
          <a:lstStyle>
            <a:lvl1pPr marL="0" indent="0">
              <a:buFont typeface="+mj-lt"/>
              <a:buNone/>
              <a:defRPr sz="1800" baseline="0"/>
            </a:lvl1pPr>
          </a:lstStyle>
          <a:p>
            <a:pPr lvl="0"/>
            <a:r>
              <a:rPr lang="en-US" dirty="0" smtClean="0"/>
              <a:t>Current Role</a:t>
            </a:r>
          </a:p>
          <a:p>
            <a:pPr lvl="0"/>
            <a:r>
              <a:rPr lang="en-US" dirty="0" smtClean="0"/>
              <a:t>Previous Role</a:t>
            </a:r>
          </a:p>
          <a:p>
            <a:pPr lvl="0"/>
            <a:r>
              <a:rPr lang="en-US" dirty="0" smtClean="0"/>
              <a:t>Experience with Chef / Configuration Management</a:t>
            </a:r>
          </a:p>
          <a:p>
            <a:pPr lvl="0"/>
            <a:r>
              <a:rPr lang="en-US" dirty="0" smtClean="0"/>
              <a:t>Favorite Test Editor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1" hasCustomPrompt="1"/>
          </p:nvPr>
        </p:nvSpPr>
        <p:spPr>
          <a:xfrm>
            <a:off x="2263171" y="2597173"/>
            <a:ext cx="8489280" cy="1146175"/>
          </a:xfrm>
        </p:spPr>
        <p:txBody>
          <a:bodyPr anchor="ctr">
            <a:normAutofit/>
          </a:bodyPr>
          <a:lstStyle>
            <a:lvl1pPr marL="91440" indent="0">
              <a:spcBef>
                <a:spcPts val="600"/>
              </a:spcBef>
              <a:buNone/>
              <a:defRPr sz="2800" i="1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A small blurb about you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161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a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91000" y="1355416"/>
            <a:ext cx="3809999" cy="4147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681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DO SLIDE"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TODO: SLIDE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95300" y="1016000"/>
            <a:ext cx="11164888" cy="5189538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Describe what the slide is support to be replaced with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9933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Section Title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2588353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5897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 with Licens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Section Title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2588353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8" name="Picture 7" descr="by-sa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56922" y="6601923"/>
            <a:ext cx="645121" cy="225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338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gue with Licens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Break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588353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Savor the Flavor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673109" y="1319401"/>
            <a:ext cx="3090146" cy="4197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76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-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Description</a:t>
            </a:r>
          </a:p>
        </p:txBody>
      </p:sp>
    </p:spTree>
    <p:extLst>
      <p:ext uri="{BB962C8B-B14F-4D97-AF65-F5344CB8AC3E}">
        <p14:creationId xmlns:p14="http://schemas.microsoft.com/office/powerpoint/2010/main" val="928772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tiv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Motivation</a:t>
            </a:r>
            <a:endParaRPr lang="en-US" dirty="0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9530464" y="886364"/>
            <a:ext cx="1930821" cy="1962224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3" name="Isosceles Triangle 12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197752" y="458196"/>
            <a:ext cx="2371719" cy="2338779"/>
          </a:xfrm>
          <a:prstGeom prst="rect">
            <a:avLst/>
          </a:prstGeom>
        </p:spPr>
      </p:pic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Story</a:t>
            </a:r>
          </a:p>
        </p:txBody>
      </p:sp>
    </p:spTree>
    <p:extLst>
      <p:ext uri="{BB962C8B-B14F-4D97-AF65-F5344CB8AC3E}">
        <p14:creationId xmlns:p14="http://schemas.microsoft.com/office/powerpoint/2010/main" val="2974281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Problem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Story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99013" y="370401"/>
            <a:ext cx="2371719" cy="2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086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white">
          <a:xfrm>
            <a:off x="457200" y="228600"/>
            <a:ext cx="11201400" cy="621792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r>
              <a:rPr lang="en-CA" dirty="0" smtClean="0"/>
              <a:t>Title Text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white">
          <a:xfrm>
            <a:off x="457200" y="1143000"/>
            <a:ext cx="11204223" cy="5257800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77050" y="6452301"/>
            <a:ext cx="1368087" cy="368207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©2015 Chef Software Inc.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3AC244-EF0F-45B5-99B7-04DF836D95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862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89" r:id="rId2"/>
    <p:sldLayoutId id="2147483739" r:id="rId3"/>
    <p:sldLayoutId id="2147483726" r:id="rId4"/>
    <p:sldLayoutId id="2147483740" r:id="rId5"/>
    <p:sldLayoutId id="2147483759" r:id="rId6"/>
    <p:sldLayoutId id="2147483773" r:id="rId7"/>
    <p:sldLayoutId id="2147483775" r:id="rId8"/>
    <p:sldLayoutId id="2147483783" r:id="rId9"/>
    <p:sldLayoutId id="2147483777" r:id="rId10"/>
    <p:sldLayoutId id="2147483772" r:id="rId11"/>
    <p:sldLayoutId id="2147483781" r:id="rId12"/>
    <p:sldLayoutId id="2147483768" r:id="rId13"/>
    <p:sldLayoutId id="2147483782" r:id="rId14"/>
    <p:sldLayoutId id="2147483785" r:id="rId15"/>
    <p:sldLayoutId id="2147483770" r:id="rId16"/>
    <p:sldLayoutId id="2147483774" r:id="rId17"/>
    <p:sldLayoutId id="2147483771" r:id="rId18"/>
    <p:sldLayoutId id="2147483761" r:id="rId19"/>
    <p:sldLayoutId id="2147483763" r:id="rId20"/>
    <p:sldLayoutId id="2147483776" r:id="rId21"/>
    <p:sldLayoutId id="2147483764" r:id="rId22"/>
    <p:sldLayoutId id="2147483780" r:id="rId23"/>
    <p:sldLayoutId id="2147483766" r:id="rId24"/>
    <p:sldLayoutId id="2147483779" r:id="rId25"/>
    <p:sldLayoutId id="2147483767" r:id="rId26"/>
    <p:sldLayoutId id="2147483784" r:id="rId27"/>
    <p:sldLayoutId id="2147483778" r:id="rId28"/>
    <p:sldLayoutId id="2147483721" r:id="rId29"/>
    <p:sldLayoutId id="2147483757" r:id="rId30"/>
    <p:sldLayoutId id="2147483758" r:id="rId31"/>
    <p:sldLayoutId id="2147483747" r:id="rId32"/>
    <p:sldLayoutId id="2147483786" r:id="rId33"/>
    <p:sldLayoutId id="2147483723" r:id="rId34"/>
    <p:sldLayoutId id="2147483788" r:id="rId3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dt="0"/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lang="en-US" sz="4400" b="1" kern="1200" cap="none" spc="0" baseline="0" dirty="0" smtClean="0">
          <a:ln w="3175">
            <a:noFill/>
          </a:ln>
          <a:solidFill>
            <a:schemeClr val="accent1"/>
          </a:solidFill>
          <a:effectLst/>
          <a:latin typeface="+mj-lt"/>
          <a:ea typeface="+mn-ea"/>
          <a:cs typeface="Arial" charset="0"/>
        </a:defRPr>
      </a:lvl1pPr>
    </p:titleStyle>
    <p:bodyStyle>
      <a:lvl1pPr marL="0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32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1pPr>
      <a:lvl2pPr marL="231775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28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2pPr>
      <a:lvl3pPr marL="457200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24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3pPr>
      <a:lvl4pPr marL="630238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20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4pPr>
      <a:lvl5pPr marL="801687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18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5pPr>
      <a:lvl6pPr marL="2514499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288" userDrawn="1">
          <p15:clr>
            <a:srgbClr val="F26B43"/>
          </p15:clr>
        </p15:guide>
        <p15:guide id="4" orient="horz" pos="4032" userDrawn="1">
          <p15:clr>
            <a:srgbClr val="F26B43"/>
          </p15:clr>
        </p15:guide>
        <p15:guide id="5" pos="320" userDrawn="1">
          <p15:clr>
            <a:srgbClr val="F26B43"/>
          </p15:clr>
        </p15:guide>
        <p15:guide id="6" pos="7360" userDrawn="1">
          <p15:clr>
            <a:srgbClr val="F26B43"/>
          </p15:clr>
        </p15:guide>
        <p15:guide id="7" orient="horz" pos="864" userDrawn="1">
          <p15:clr>
            <a:srgbClr val="F26B43"/>
          </p15:clr>
        </p15:guide>
        <p15:guide id="8" orient="horz" pos="3576" userDrawn="1">
          <p15:clr>
            <a:srgbClr val="F26B43"/>
          </p15:clr>
        </p15:guide>
        <p15:guide id="9" orient="horz" pos="115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hef.io/chef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Signing Up for a Hosted Chef Account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 smtClean="0"/>
              <a:t>©2015 Chef Software Inc.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D3C6E21F-9381-4880-84FB-1E73165A9E9D}" type="slidenum">
              <a:rPr lang="en-US" smtClean="0"/>
              <a:pPr algn="ctr"/>
              <a:t>1</a:t>
            </a:fld>
            <a:endParaRPr lang="en-US" dirty="0"/>
          </a:p>
        </p:txBody>
      </p:sp>
      <p:sp>
        <p:nvSpPr>
          <p:cNvPr id="5" name="Text Placeholder 2"/>
          <p:cNvSpPr txBox="1">
            <a:spLocks/>
          </p:cNvSpPr>
          <p:nvPr/>
        </p:nvSpPr>
        <p:spPr bwMode="white">
          <a:xfrm>
            <a:off x="457200" y="954742"/>
            <a:ext cx="11201400" cy="5257800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>
            <a:lvl1pPr marL="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31775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30238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01687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 b="1" dirty="0" smtClean="0"/>
          </a:p>
          <a:p>
            <a:r>
              <a:rPr lang="en-US" sz="2800" b="1" dirty="0" smtClean="0"/>
              <a:t>Steps</a:t>
            </a:r>
            <a:br>
              <a:rPr lang="en-US" sz="2800" b="1" dirty="0" smtClean="0"/>
            </a:br>
            <a:endParaRPr lang="en-US" sz="2000" dirty="0" smtClean="0"/>
          </a:p>
          <a:p>
            <a:pPr marL="457200" indent="-457200">
              <a:buFont typeface="+mj-lt"/>
              <a:buAutoNum type="arabicPeriod"/>
            </a:pPr>
            <a:r>
              <a:rPr lang="en-US" sz="2000" dirty="0" smtClean="0"/>
              <a:t>Navigate to </a:t>
            </a:r>
            <a:r>
              <a:rPr lang="en-US" sz="2000" dirty="0">
                <a:hlinkClick r:id="rId3" tooltip="https://www.chef.io/chef/"/>
              </a:rPr>
              <a:t>https://www.chef.io/chef</a:t>
            </a:r>
            <a:r>
              <a:rPr lang="en-US" sz="2000" dirty="0" smtClean="0">
                <a:hlinkClick r:id="rId3" tooltip="https://www.chef.io/chef/"/>
              </a:rPr>
              <a:t>/</a:t>
            </a:r>
            <a:endParaRPr lang="en-US" sz="2000" dirty="0" smtClean="0"/>
          </a:p>
          <a:p>
            <a:pPr marL="457200" indent="-457200">
              <a:buFont typeface="+mj-lt"/>
              <a:buAutoNum type="arabicPeriod"/>
            </a:pPr>
            <a:r>
              <a:rPr lang="en-US" sz="2000" dirty="0" smtClean="0"/>
              <a:t>From the resulting window, click </a:t>
            </a:r>
            <a:r>
              <a:rPr lang="en-US" sz="2000" b="1" dirty="0" smtClean="0"/>
              <a:t>Get Chef</a:t>
            </a:r>
            <a:r>
              <a:rPr lang="en-US" sz="2000" dirty="0" smtClean="0"/>
              <a:t>.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1901" y="1482745"/>
            <a:ext cx="5095875" cy="448627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526716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Signing Up for a Hosted Chef Account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 smtClean="0"/>
              <a:t>©2015 Chef Software Inc.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D3C6E21F-9381-4880-84FB-1E73165A9E9D}" type="slidenum">
              <a:rPr lang="en-US" smtClean="0"/>
              <a:pPr algn="ctr"/>
              <a:t>10</a:t>
            </a:fld>
            <a:endParaRPr lang="en-US" dirty="0"/>
          </a:p>
        </p:txBody>
      </p:sp>
      <p:sp>
        <p:nvSpPr>
          <p:cNvPr id="5" name="Text Placeholder 2"/>
          <p:cNvSpPr txBox="1">
            <a:spLocks/>
          </p:cNvSpPr>
          <p:nvPr/>
        </p:nvSpPr>
        <p:spPr bwMode="white">
          <a:xfrm>
            <a:off x="457200" y="954742"/>
            <a:ext cx="5409210" cy="5257800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>
            <a:lvl1pPr marL="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31775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30238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01687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 b="1" dirty="0" smtClean="0"/>
          </a:p>
          <a:p>
            <a:r>
              <a:rPr lang="en-US" sz="2800" b="1" dirty="0" smtClean="0"/>
              <a:t>Steps</a:t>
            </a:r>
            <a:br>
              <a:rPr lang="en-US" sz="2800" b="1" dirty="0" smtClean="0"/>
            </a:br>
            <a:endParaRPr lang="en-US" sz="2000" dirty="0" smtClean="0"/>
          </a:p>
          <a:p>
            <a:pPr marL="457200" indent="-457200">
              <a:buFont typeface="+mj-lt"/>
              <a:buAutoNum type="arabicPeriod" startAt="13"/>
            </a:pPr>
            <a:r>
              <a:rPr lang="en-US" sz="2000" dirty="0"/>
              <a:t>From the remaining window, click </a:t>
            </a:r>
            <a:br>
              <a:rPr lang="en-US" sz="2000" dirty="0"/>
            </a:br>
            <a:r>
              <a:rPr lang="en-US" sz="2000" b="1" dirty="0" smtClean="0"/>
              <a:t>Organizations </a:t>
            </a:r>
            <a:r>
              <a:rPr lang="en-US" sz="2000" dirty="0" smtClean="0"/>
              <a:t>in the left margin.</a:t>
            </a:r>
          </a:p>
          <a:p>
            <a:pPr marL="457200" indent="-457200">
              <a:buFont typeface="+mj-lt"/>
              <a:buAutoNum type="arabicPeriod" startAt="13"/>
            </a:pPr>
            <a:r>
              <a:rPr lang="en-US" sz="2000" dirty="0" smtClean="0"/>
              <a:t>Click your Organization name to highlight it.</a:t>
            </a:r>
            <a:endParaRPr lang="en-US" sz="2000" dirty="0"/>
          </a:p>
          <a:p>
            <a:pPr lvl="1"/>
            <a:endParaRPr lang="en-US" sz="16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181571"/>
            <a:ext cx="5724525" cy="22860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689775"/>
            <a:ext cx="5743575" cy="22098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421853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Signing Up for a Hosted Chef Account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 smtClean="0"/>
              <a:t>©2015 Chef Software Inc.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D3C6E21F-9381-4880-84FB-1E73165A9E9D}" type="slidenum">
              <a:rPr lang="en-US" smtClean="0"/>
              <a:pPr algn="ctr"/>
              <a:t>11</a:t>
            </a:fld>
            <a:endParaRPr lang="en-US" dirty="0"/>
          </a:p>
        </p:txBody>
      </p:sp>
      <p:sp>
        <p:nvSpPr>
          <p:cNvPr id="5" name="Text Placeholder 2"/>
          <p:cNvSpPr txBox="1">
            <a:spLocks/>
          </p:cNvSpPr>
          <p:nvPr/>
        </p:nvSpPr>
        <p:spPr bwMode="white">
          <a:xfrm>
            <a:off x="457200" y="954742"/>
            <a:ext cx="5409210" cy="5257800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>
            <a:lvl1pPr marL="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31775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30238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01687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 b="1" dirty="0" smtClean="0"/>
          </a:p>
          <a:p>
            <a:r>
              <a:rPr lang="en-US" sz="2800" b="1" dirty="0" smtClean="0"/>
              <a:t>Steps</a:t>
            </a:r>
            <a:br>
              <a:rPr lang="en-US" sz="2800" b="1" dirty="0" smtClean="0"/>
            </a:br>
            <a:endParaRPr lang="en-US" sz="2000" dirty="0" smtClean="0"/>
          </a:p>
          <a:p>
            <a:pPr marL="457200" indent="-457200">
              <a:buFont typeface="+mj-lt"/>
              <a:buAutoNum type="arabicPeriod" startAt="15"/>
            </a:pPr>
            <a:r>
              <a:rPr lang="en-US" sz="2000" dirty="0" smtClean="0"/>
              <a:t>Click the </a:t>
            </a:r>
            <a:r>
              <a:rPr lang="en-US" sz="2000" b="1" dirty="0" smtClean="0"/>
              <a:t>Generate Knife </a:t>
            </a:r>
            <a:r>
              <a:rPr lang="en-US" sz="2000" b="1" dirty="0" err="1" smtClean="0"/>
              <a:t>Config</a:t>
            </a:r>
            <a:r>
              <a:rPr lang="en-US" sz="2000" dirty="0"/>
              <a:t> </a:t>
            </a:r>
            <a:r>
              <a:rPr lang="en-US" sz="2000" dirty="0" smtClean="0"/>
              <a:t>link in the left margin and save the knife file.</a:t>
            </a:r>
          </a:p>
          <a:p>
            <a:pPr marL="457200" indent="-457200">
              <a:buFont typeface="+mj-lt"/>
              <a:buAutoNum type="arabicPeriod" startAt="15"/>
            </a:pPr>
            <a:r>
              <a:rPr lang="en-US" sz="2000" dirty="0" smtClean="0"/>
              <a:t>After downloading the knife file, copy it to your </a:t>
            </a:r>
            <a:r>
              <a:rPr lang="en-US" sz="2000" dirty="0"/>
              <a:t>local </a:t>
            </a:r>
            <a:r>
              <a:rPr lang="en-US" sz="2000" b="1" dirty="0" smtClean="0"/>
              <a:t>chef-repo &gt; .</a:t>
            </a:r>
            <a:r>
              <a:rPr lang="en-US" sz="2000" b="1" dirty="0"/>
              <a:t>chef </a:t>
            </a:r>
            <a:r>
              <a:rPr lang="en-US" sz="2000" dirty="0" smtClean="0"/>
              <a:t>directory on your workstation.</a:t>
            </a:r>
            <a:endParaRPr lang="en-US" sz="1900" dirty="0" smtClean="0"/>
          </a:p>
          <a:p>
            <a:endParaRPr lang="en-US" sz="1900" dirty="0" smtClean="0"/>
          </a:p>
          <a:p>
            <a:pPr marL="457200" indent="-457200">
              <a:buFont typeface="+mj-lt"/>
              <a:buAutoNum type="arabicPeriod" startAt="4"/>
            </a:pPr>
            <a:endParaRPr lang="en-US" sz="2000" dirty="0"/>
          </a:p>
          <a:p>
            <a:pPr lvl="1"/>
            <a:endParaRPr lang="en-US" sz="16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8607" y="1221675"/>
            <a:ext cx="5791200" cy="25146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634743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Signing Up for a Hosted Chef Account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 smtClean="0"/>
              <a:t>©2015 Chef Software Inc.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D3C6E21F-9381-4880-84FB-1E73165A9E9D}" type="slidenum">
              <a:rPr lang="en-US" smtClean="0"/>
              <a:pPr algn="ctr"/>
              <a:t>2</a:t>
            </a:fld>
            <a:endParaRPr lang="en-US" dirty="0"/>
          </a:p>
        </p:txBody>
      </p:sp>
      <p:sp>
        <p:nvSpPr>
          <p:cNvPr id="5" name="Text Placeholder 2"/>
          <p:cNvSpPr txBox="1">
            <a:spLocks/>
          </p:cNvSpPr>
          <p:nvPr/>
        </p:nvSpPr>
        <p:spPr bwMode="white">
          <a:xfrm>
            <a:off x="457200" y="954742"/>
            <a:ext cx="5373584" cy="5257800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>
            <a:lvl1pPr marL="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31775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30238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01687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 b="1" dirty="0" smtClean="0"/>
          </a:p>
          <a:p>
            <a:r>
              <a:rPr lang="en-US" sz="2800" b="1" dirty="0" smtClean="0"/>
              <a:t>Steps</a:t>
            </a:r>
          </a:p>
          <a:p>
            <a:endParaRPr lang="en-US" sz="2000" dirty="0" smtClean="0"/>
          </a:p>
          <a:p>
            <a:pPr marL="457200" indent="-457200">
              <a:buFont typeface="+mj-lt"/>
              <a:buAutoNum type="arabicPeriod" startAt="3"/>
            </a:pPr>
            <a:r>
              <a:rPr lang="en-US" sz="2000" dirty="0" smtClean="0"/>
              <a:t>From the resulting window, click the </a:t>
            </a:r>
            <a:br>
              <a:rPr lang="en-US" sz="2000" dirty="0" smtClean="0"/>
            </a:br>
            <a:r>
              <a:rPr lang="en-US" sz="2000" b="1" dirty="0" smtClean="0"/>
              <a:t>Get Hosted Chef </a:t>
            </a:r>
            <a:r>
              <a:rPr lang="en-US" sz="2000" dirty="0" smtClean="0"/>
              <a:t>button.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7547" y="1224272"/>
            <a:ext cx="5403992" cy="4677764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45987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Signing Up for a Hosted Chef Account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 smtClean="0"/>
              <a:t>©2015 Chef Software Inc.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D3C6E21F-9381-4880-84FB-1E73165A9E9D}" type="slidenum">
              <a:rPr lang="en-US" smtClean="0"/>
              <a:pPr algn="ctr"/>
              <a:t>3</a:t>
            </a:fld>
            <a:endParaRPr lang="en-US" dirty="0"/>
          </a:p>
        </p:txBody>
      </p:sp>
      <p:sp>
        <p:nvSpPr>
          <p:cNvPr id="5" name="Text Placeholder 2"/>
          <p:cNvSpPr txBox="1">
            <a:spLocks/>
          </p:cNvSpPr>
          <p:nvPr/>
        </p:nvSpPr>
        <p:spPr bwMode="white">
          <a:xfrm>
            <a:off x="457200" y="954742"/>
            <a:ext cx="5373584" cy="5257800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>
            <a:lvl1pPr marL="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31775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30238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01687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 b="1" dirty="0" smtClean="0"/>
          </a:p>
          <a:p>
            <a:r>
              <a:rPr lang="en-US" sz="2800" b="1" dirty="0" smtClean="0"/>
              <a:t>Steps</a:t>
            </a:r>
          </a:p>
          <a:p>
            <a:endParaRPr lang="en-US" sz="2000" dirty="0" smtClean="0"/>
          </a:p>
          <a:p>
            <a:pPr marL="457200" indent="-457200">
              <a:buFont typeface="+mj-lt"/>
              <a:buAutoNum type="arabicPeriod" startAt="4"/>
            </a:pPr>
            <a:r>
              <a:rPr lang="en-US" sz="2000" dirty="0" smtClean="0"/>
              <a:t>Fill out the form as indicated in this image using your name and a valid email address and then click </a:t>
            </a:r>
            <a:r>
              <a:rPr lang="en-US" sz="2000" b="1" dirty="0" smtClean="0"/>
              <a:t>Get Started</a:t>
            </a:r>
            <a:r>
              <a:rPr lang="en-US" sz="2000" dirty="0" smtClean="0"/>
              <a:t>.</a:t>
            </a:r>
          </a:p>
          <a:p>
            <a:pPr marL="457200" indent="-457200">
              <a:buFont typeface="+mj-lt"/>
              <a:buAutoNum type="arabicPeriod" startAt="4"/>
            </a:pPr>
            <a:endParaRPr lang="en-US" sz="2000" dirty="0"/>
          </a:p>
          <a:p>
            <a:r>
              <a:rPr lang="en-US" sz="2000" b="1" dirty="0" smtClean="0"/>
              <a:t>Note</a:t>
            </a:r>
            <a:r>
              <a:rPr lang="en-US" sz="2000" dirty="0" smtClean="0"/>
              <a:t>: You should write down your new user name and remember your password.</a:t>
            </a:r>
          </a:p>
          <a:p>
            <a:pPr marL="457200" indent="-457200">
              <a:buFont typeface="+mj-lt"/>
              <a:buAutoNum type="arabicPeriod" startAt="4"/>
            </a:pPr>
            <a:endParaRPr lang="en-US" sz="2000" dirty="0"/>
          </a:p>
          <a:p>
            <a:pPr lvl="1"/>
            <a:endParaRPr lang="en-US" sz="16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3354" y="1243568"/>
            <a:ext cx="5735246" cy="4798002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994433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Signing Up for a Hosted Chef Account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 smtClean="0"/>
              <a:t>©2015 Chef Software Inc.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D3C6E21F-9381-4880-84FB-1E73165A9E9D}" type="slidenum">
              <a:rPr lang="en-US" smtClean="0"/>
              <a:pPr algn="ctr"/>
              <a:t>4</a:t>
            </a:fld>
            <a:endParaRPr lang="en-US" dirty="0"/>
          </a:p>
        </p:txBody>
      </p:sp>
      <p:sp>
        <p:nvSpPr>
          <p:cNvPr id="5" name="Text Placeholder 2"/>
          <p:cNvSpPr txBox="1">
            <a:spLocks/>
          </p:cNvSpPr>
          <p:nvPr/>
        </p:nvSpPr>
        <p:spPr bwMode="white">
          <a:xfrm>
            <a:off x="457200" y="954742"/>
            <a:ext cx="5373584" cy="5257800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>
            <a:lvl1pPr marL="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31775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30238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01687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 b="1" dirty="0" smtClean="0"/>
          </a:p>
          <a:p>
            <a:r>
              <a:rPr lang="en-US" sz="2800" b="1" dirty="0" smtClean="0"/>
              <a:t>Steps</a:t>
            </a:r>
          </a:p>
          <a:p>
            <a:endParaRPr lang="en-US" sz="2800" b="1" dirty="0" smtClean="0"/>
          </a:p>
          <a:p>
            <a:pPr marL="457200" indent="-457200">
              <a:buFont typeface="+mj-lt"/>
              <a:buAutoNum type="arabicPeriod" startAt="5"/>
            </a:pPr>
            <a:r>
              <a:rPr lang="en-US" sz="2000" dirty="0" smtClean="0"/>
              <a:t>From the resulting page, click the </a:t>
            </a:r>
            <a:r>
              <a:rPr lang="en-US" sz="2000" b="1" dirty="0" smtClean="0"/>
              <a:t>Create New Organization </a:t>
            </a:r>
            <a:r>
              <a:rPr lang="en-US" sz="2000" dirty="0" smtClean="0"/>
              <a:t>button.</a:t>
            </a:r>
          </a:p>
          <a:p>
            <a:pPr marL="457200" indent="-457200">
              <a:buFont typeface="+mj-lt"/>
              <a:buAutoNum type="arabicPeriod" startAt="4"/>
            </a:pPr>
            <a:endParaRPr lang="en-US" sz="2000" dirty="0"/>
          </a:p>
          <a:p>
            <a:endParaRPr lang="en-US" sz="2000" dirty="0"/>
          </a:p>
          <a:p>
            <a:pPr lvl="1"/>
            <a:endParaRPr lang="en-US" sz="16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7325" y="1602442"/>
            <a:ext cx="6468947" cy="3646452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582265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Signing Up for a Hosted Chef Account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 smtClean="0"/>
              <a:t>©2015 Chef Software Inc.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D3C6E21F-9381-4880-84FB-1E73165A9E9D}" type="slidenum">
              <a:rPr lang="en-US" smtClean="0"/>
              <a:pPr algn="ctr"/>
              <a:t>5</a:t>
            </a:fld>
            <a:endParaRPr lang="en-US" dirty="0"/>
          </a:p>
        </p:txBody>
      </p:sp>
      <p:sp>
        <p:nvSpPr>
          <p:cNvPr id="5" name="Text Placeholder 2"/>
          <p:cNvSpPr txBox="1">
            <a:spLocks/>
          </p:cNvSpPr>
          <p:nvPr/>
        </p:nvSpPr>
        <p:spPr bwMode="white">
          <a:xfrm>
            <a:off x="457200" y="954742"/>
            <a:ext cx="5373584" cy="5257800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>
            <a:lvl1pPr marL="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31775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30238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01687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 b="1" dirty="0" smtClean="0"/>
          </a:p>
          <a:p>
            <a:r>
              <a:rPr lang="en-US" sz="2800" b="1" dirty="0" smtClean="0"/>
              <a:t>Steps</a:t>
            </a:r>
            <a:br>
              <a:rPr lang="en-US" sz="2800" b="1" dirty="0" smtClean="0"/>
            </a:br>
            <a:endParaRPr lang="en-US" sz="2000" dirty="0" smtClean="0"/>
          </a:p>
          <a:p>
            <a:pPr marL="457200" indent="-457200">
              <a:buFont typeface="+mj-lt"/>
              <a:buAutoNum type="arabicPeriod" startAt="6"/>
            </a:pPr>
            <a:r>
              <a:rPr lang="en-US" sz="2000" dirty="0" smtClean="0"/>
              <a:t>Fill out the resulting Create Organization form and then click </a:t>
            </a:r>
            <a:r>
              <a:rPr lang="en-US" sz="2000" b="1" dirty="0"/>
              <a:t>Create </a:t>
            </a:r>
            <a:r>
              <a:rPr lang="en-US" sz="2000" b="1" dirty="0" smtClean="0"/>
              <a:t>Organization</a:t>
            </a:r>
            <a:r>
              <a:rPr lang="en-US" sz="2000" dirty="0" smtClean="0"/>
              <a:t>.</a:t>
            </a:r>
            <a:endParaRPr lang="en-US" sz="2000" dirty="0"/>
          </a:p>
          <a:p>
            <a:pPr lvl="1"/>
            <a:endParaRPr lang="en-US" sz="16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050" y="2027649"/>
            <a:ext cx="5543550" cy="325755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752734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Signing Up for a Hosted Chef Account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 smtClean="0"/>
              <a:t>©2015 Chef Software Inc.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D3C6E21F-9381-4880-84FB-1E73165A9E9D}" type="slidenum">
              <a:rPr lang="en-US" smtClean="0"/>
              <a:pPr algn="ctr"/>
              <a:t>6</a:t>
            </a:fld>
            <a:endParaRPr lang="en-US" dirty="0"/>
          </a:p>
        </p:txBody>
      </p:sp>
      <p:sp>
        <p:nvSpPr>
          <p:cNvPr id="5" name="Text Placeholder 2"/>
          <p:cNvSpPr txBox="1">
            <a:spLocks/>
          </p:cNvSpPr>
          <p:nvPr/>
        </p:nvSpPr>
        <p:spPr bwMode="white">
          <a:xfrm>
            <a:off x="457200" y="954742"/>
            <a:ext cx="5373584" cy="5257800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>
            <a:lvl1pPr marL="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31775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30238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01687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 b="1" dirty="0" smtClean="0"/>
          </a:p>
          <a:p>
            <a:r>
              <a:rPr lang="en-US" sz="2800" b="1" dirty="0" smtClean="0"/>
              <a:t>Steps</a:t>
            </a:r>
            <a:br>
              <a:rPr lang="en-US" sz="2800" b="1" dirty="0" smtClean="0"/>
            </a:br>
            <a:endParaRPr lang="en-US" sz="2000" dirty="0" smtClean="0"/>
          </a:p>
          <a:p>
            <a:pPr marL="457200" indent="-457200">
              <a:buFont typeface="+mj-lt"/>
              <a:buAutoNum type="arabicPeriod" startAt="7"/>
            </a:pPr>
            <a:r>
              <a:rPr lang="en-US" sz="2000" dirty="0" smtClean="0"/>
              <a:t>From the resulting page, click the </a:t>
            </a:r>
            <a:r>
              <a:rPr lang="en-US" sz="2000" b="1" dirty="0" smtClean="0"/>
              <a:t>Organizations</a:t>
            </a:r>
            <a:r>
              <a:rPr lang="en-US" sz="2000" dirty="0" smtClean="0"/>
              <a:t> link to see your new organization.</a:t>
            </a:r>
          </a:p>
          <a:p>
            <a:pPr marL="457200" indent="-457200">
              <a:buFont typeface="+mj-lt"/>
              <a:buAutoNum type="arabicPeriod" startAt="7"/>
            </a:pPr>
            <a:endParaRPr lang="en-US" sz="2000" dirty="0"/>
          </a:p>
          <a:p>
            <a:pPr lvl="1"/>
            <a:endParaRPr lang="en-US" sz="16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880910"/>
            <a:ext cx="5033529" cy="280292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4025735"/>
            <a:ext cx="6002470" cy="218680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cxnSp>
        <p:nvCxnSpPr>
          <p:cNvPr id="10" name="Straight Arrow Connector 9"/>
          <p:cNvCxnSpPr/>
          <p:nvPr/>
        </p:nvCxnSpPr>
        <p:spPr>
          <a:xfrm flipV="1">
            <a:off x="5106390" y="1413164"/>
            <a:ext cx="1330036" cy="914400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/>
          <p:nvPr/>
        </p:nvSpPr>
        <p:spPr bwMode="auto">
          <a:xfrm>
            <a:off x="7635834" y="4631378"/>
            <a:ext cx="1282535" cy="831272"/>
          </a:xfrm>
          <a:prstGeom prst="ellipse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1" name="Oval 10"/>
          <p:cNvSpPr/>
          <p:nvPr/>
        </p:nvSpPr>
        <p:spPr bwMode="auto">
          <a:xfrm>
            <a:off x="7635834" y="4631378"/>
            <a:ext cx="1460665" cy="831272"/>
          </a:xfrm>
          <a:prstGeom prst="ellipse">
            <a:avLst/>
          </a:prstGeom>
          <a:noFill/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40039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Signing Up for a Hosted Chef Account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 smtClean="0"/>
              <a:t>©2015 Chef Software Inc.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D3C6E21F-9381-4880-84FB-1E73165A9E9D}" type="slidenum">
              <a:rPr lang="en-US" smtClean="0"/>
              <a:pPr algn="ctr"/>
              <a:t>7</a:t>
            </a:fld>
            <a:endParaRPr lang="en-US" dirty="0"/>
          </a:p>
        </p:txBody>
      </p:sp>
      <p:sp>
        <p:nvSpPr>
          <p:cNvPr id="5" name="Text Placeholder 2"/>
          <p:cNvSpPr txBox="1">
            <a:spLocks/>
          </p:cNvSpPr>
          <p:nvPr/>
        </p:nvSpPr>
        <p:spPr bwMode="white">
          <a:xfrm>
            <a:off x="457200" y="954742"/>
            <a:ext cx="5373584" cy="5257800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>
            <a:lvl1pPr marL="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31775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30238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01687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 b="1" dirty="0" smtClean="0"/>
          </a:p>
          <a:p>
            <a:r>
              <a:rPr lang="en-US" sz="2800" b="1" dirty="0" smtClean="0"/>
              <a:t>Steps</a:t>
            </a:r>
            <a:br>
              <a:rPr lang="en-US" sz="2800" b="1" dirty="0" smtClean="0"/>
            </a:br>
            <a:endParaRPr lang="en-US" sz="2000" dirty="0" smtClean="0"/>
          </a:p>
          <a:p>
            <a:pPr marL="457200" indent="-457200">
              <a:buFont typeface="+mj-lt"/>
              <a:buAutoNum type="arabicPeriod" startAt="8"/>
            </a:pPr>
            <a:r>
              <a:rPr lang="en-US" sz="2000" dirty="0" smtClean="0"/>
              <a:t>Click the </a:t>
            </a:r>
            <a:r>
              <a:rPr lang="en-US" sz="2000" b="1" dirty="0" smtClean="0"/>
              <a:t>Users </a:t>
            </a:r>
            <a:r>
              <a:rPr lang="en-US" sz="2000" dirty="0" smtClean="0"/>
              <a:t>link in the left column and then click your </a:t>
            </a:r>
            <a:r>
              <a:rPr lang="en-US" sz="2000" dirty="0" smtClean="0"/>
              <a:t>User </a:t>
            </a:r>
            <a:r>
              <a:rPr lang="en-US" sz="2000" dirty="0" smtClean="0"/>
              <a:t>Name to highlight it.</a:t>
            </a:r>
            <a:endParaRPr lang="en-US" sz="2000" dirty="0"/>
          </a:p>
          <a:p>
            <a:pPr lvl="1"/>
            <a:endParaRPr lang="en-US" sz="16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2260" y="919117"/>
            <a:ext cx="5206340" cy="301058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2260" y="4058831"/>
            <a:ext cx="5206340" cy="2137526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432536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Signing Up for a Hosted Chef Account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 smtClean="0"/>
              <a:t>©2015 Chef Software Inc.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D3C6E21F-9381-4880-84FB-1E73165A9E9D}" type="slidenum">
              <a:rPr lang="en-US" smtClean="0"/>
              <a:pPr algn="ctr"/>
              <a:t>8</a:t>
            </a:fld>
            <a:endParaRPr lang="en-US" dirty="0"/>
          </a:p>
        </p:txBody>
      </p:sp>
      <p:sp>
        <p:nvSpPr>
          <p:cNvPr id="5" name="Text Placeholder 2"/>
          <p:cNvSpPr txBox="1">
            <a:spLocks/>
          </p:cNvSpPr>
          <p:nvPr/>
        </p:nvSpPr>
        <p:spPr bwMode="white">
          <a:xfrm>
            <a:off x="457200" y="954742"/>
            <a:ext cx="5373584" cy="5257800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>
            <a:lvl1pPr marL="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31775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30238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01687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 b="1" dirty="0" smtClean="0"/>
          </a:p>
          <a:p>
            <a:r>
              <a:rPr lang="en-US" sz="2800" b="1" dirty="0" smtClean="0"/>
              <a:t>Steps</a:t>
            </a:r>
            <a:br>
              <a:rPr lang="en-US" sz="2800" b="1" dirty="0" smtClean="0"/>
            </a:br>
            <a:endParaRPr lang="en-US" sz="2000" dirty="0" smtClean="0"/>
          </a:p>
          <a:p>
            <a:pPr marL="457200" indent="-457200">
              <a:buFont typeface="+mj-lt"/>
              <a:buAutoNum type="arabicPeriod" startAt="9"/>
            </a:pPr>
            <a:r>
              <a:rPr lang="en-US" sz="2000" dirty="0" smtClean="0"/>
              <a:t>Click the </a:t>
            </a:r>
            <a:r>
              <a:rPr lang="en-US" sz="2000" b="1" dirty="0" smtClean="0"/>
              <a:t>Reset Key </a:t>
            </a:r>
            <a:r>
              <a:rPr lang="en-US" sz="2000" dirty="0" smtClean="0"/>
              <a:t>link to reset your user key.</a:t>
            </a:r>
          </a:p>
          <a:p>
            <a:pPr marL="457200" indent="-457200">
              <a:buFont typeface="+mj-lt"/>
              <a:buAutoNum type="arabicPeriod" startAt="9"/>
            </a:pPr>
            <a:r>
              <a:rPr lang="en-US" sz="2000" dirty="0" smtClean="0"/>
              <a:t>On the resulting window, click the </a:t>
            </a:r>
            <a:r>
              <a:rPr lang="en-US" sz="2000" b="1" dirty="0" smtClean="0"/>
              <a:t>Reset Key</a:t>
            </a:r>
            <a:r>
              <a:rPr lang="en-US" sz="2000" dirty="0" smtClean="0"/>
              <a:t> button.</a:t>
            </a:r>
          </a:p>
          <a:p>
            <a:pPr marL="457200" indent="-457200">
              <a:buFont typeface="+mj-lt"/>
              <a:buAutoNum type="arabicPeriod" startAt="4"/>
            </a:pPr>
            <a:endParaRPr lang="en-US" sz="2000" dirty="0"/>
          </a:p>
          <a:p>
            <a:pPr lvl="1"/>
            <a:endParaRPr lang="en-US" sz="16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5595" y="1174419"/>
            <a:ext cx="5552520" cy="249505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5595" y="3918883"/>
            <a:ext cx="5638800" cy="20955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044088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Signing Up for a Hosted Chef Account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 smtClean="0"/>
              <a:t>©2015 Chef Software Inc.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D3C6E21F-9381-4880-84FB-1E73165A9E9D}" type="slidenum">
              <a:rPr lang="en-US" smtClean="0"/>
              <a:pPr algn="ctr"/>
              <a:t>9</a:t>
            </a:fld>
            <a:endParaRPr lang="en-US" dirty="0"/>
          </a:p>
        </p:txBody>
      </p:sp>
      <p:sp>
        <p:nvSpPr>
          <p:cNvPr id="5" name="Text Placeholder 2"/>
          <p:cNvSpPr txBox="1">
            <a:spLocks/>
          </p:cNvSpPr>
          <p:nvPr/>
        </p:nvSpPr>
        <p:spPr bwMode="white">
          <a:xfrm>
            <a:off x="457200" y="954742"/>
            <a:ext cx="5765470" cy="5257800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>
            <a:lvl1pPr marL="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31775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30238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01687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 b="1" dirty="0" smtClean="0"/>
          </a:p>
          <a:p>
            <a:r>
              <a:rPr lang="en-US" sz="2800" b="1" dirty="0" smtClean="0"/>
              <a:t>Steps</a:t>
            </a:r>
            <a:br>
              <a:rPr lang="en-US" sz="2800" b="1" dirty="0" smtClean="0"/>
            </a:br>
            <a:endParaRPr lang="en-US" sz="2000" dirty="0" smtClean="0"/>
          </a:p>
          <a:p>
            <a:pPr marL="457200" indent="-457200">
              <a:buFont typeface="+mj-lt"/>
              <a:buAutoNum type="arabicPeriod" startAt="11"/>
            </a:pPr>
            <a:r>
              <a:rPr lang="en-US" sz="2000" dirty="0" smtClean="0"/>
              <a:t>From the resulting Reset Key window, click the </a:t>
            </a:r>
            <a:r>
              <a:rPr lang="en-US" sz="2000" b="1" dirty="0" smtClean="0"/>
              <a:t>Download</a:t>
            </a:r>
            <a:r>
              <a:rPr lang="en-US" sz="2000" dirty="0" smtClean="0"/>
              <a:t> button.</a:t>
            </a:r>
          </a:p>
          <a:p>
            <a:pPr marL="457200" indent="-457200">
              <a:buFont typeface="+mj-lt"/>
              <a:buAutoNum type="arabicPeriod" startAt="11"/>
            </a:pPr>
            <a:r>
              <a:rPr lang="en-US" sz="2000" dirty="0" smtClean="0"/>
              <a:t>After downloading, copy the new key to your </a:t>
            </a:r>
            <a:r>
              <a:rPr lang="en-US" sz="2000" dirty="0"/>
              <a:t>local </a:t>
            </a:r>
            <a:r>
              <a:rPr lang="en-US" sz="2000" b="1" dirty="0" smtClean="0"/>
              <a:t>chef-repo &gt; .</a:t>
            </a:r>
            <a:r>
              <a:rPr lang="en-US" sz="2000" b="1" dirty="0"/>
              <a:t>chef </a:t>
            </a:r>
            <a:r>
              <a:rPr lang="en-US" sz="2000" dirty="0" smtClean="0"/>
              <a:t>directory on your workstation.</a:t>
            </a:r>
            <a:endParaRPr lang="en-US" sz="1900" dirty="0" smtClean="0"/>
          </a:p>
          <a:p>
            <a:endParaRPr lang="en-US" sz="1900" dirty="0" smtClean="0"/>
          </a:p>
          <a:p>
            <a:pPr marL="457200" indent="-457200">
              <a:buFont typeface="+mj-lt"/>
              <a:buAutoNum type="arabicPeriod" startAt="4"/>
            </a:pPr>
            <a:endParaRPr lang="en-US" sz="2000" dirty="0"/>
          </a:p>
          <a:p>
            <a:pPr lvl="1"/>
            <a:endParaRPr lang="en-US" sz="16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7761" y="954742"/>
            <a:ext cx="5348608" cy="52578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636379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hefDk3.2Template">
  <a:themeElements>
    <a:clrScheme name="Custom 9">
      <a:dk1>
        <a:srgbClr val="3E4346"/>
      </a:dk1>
      <a:lt1>
        <a:srgbClr val="FFFFFF"/>
      </a:lt1>
      <a:dk2>
        <a:srgbClr val="000000"/>
      </a:dk2>
      <a:lt2>
        <a:srgbClr val="FFFFFF"/>
      </a:lt2>
      <a:accent1>
        <a:srgbClr val="F18B21"/>
      </a:accent1>
      <a:accent2>
        <a:srgbClr val="435464"/>
      </a:accent2>
      <a:accent3>
        <a:srgbClr val="7D868C"/>
      </a:accent3>
      <a:accent4>
        <a:srgbClr val="6BB2E2"/>
      </a:accent4>
      <a:accent5>
        <a:srgbClr val="5AB7B2"/>
      </a:accent5>
      <a:accent6>
        <a:srgbClr val="FDB714"/>
      </a:accent6>
      <a:hlink>
        <a:srgbClr val="6BB2E2"/>
      </a:hlink>
      <a:folHlink>
        <a:srgbClr val="FDB714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a:style>
    </a:spDef>
    <a:lnDef>
      <a:spPr>
        <a:ln>
          <a:solidFill>
            <a:schemeClr val="accent4"/>
          </a:solidFill>
        </a:ln>
      </a:spPr>
      <a:bodyPr/>
      <a:lstStyle/>
      <a:style>
        <a:lnRef idx="3">
          <a:schemeClr val="accent1"/>
        </a:lnRef>
        <a:fillRef idx="0">
          <a:schemeClr val="accent1"/>
        </a:fillRef>
        <a:effectRef idx="2">
          <a:schemeClr val="accent1"/>
        </a:effectRef>
        <a:fontRef idx="minor">
          <a:schemeClr val="tx1"/>
        </a:fontRef>
      </a:style>
    </a:lnDef>
    <a:txDef>
      <a:spPr bwMode="white"/>
      <a:bodyPr vert="horz" wrap="square" lIns="91440" tIns="91440" rIns="91440" bIns="91440" rtlCol="0">
        <a:normAutofit/>
      </a:bodyPr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Chef-TemplateComps_v09-16x9-Light.potx" id="{078CEFDB-FA7A-4E36-9964-13EF367585CB}" vid="{8B87B0F3-7308-43D5-8388-E1B49EA0265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0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1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2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3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4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5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2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3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4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5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6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7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8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9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7bb5d761-a2ea-4873-95f7-7a6658fb3ef0">M4CWTKMW727E-592-73</_dlc_DocId>
    <_dlc_DocIdUrl xmlns="7bb5d761-a2ea-4873-95f7-7a6658fb3ef0">
      <Url>https://kms.vci.local/marketing/team/_layouts/DocIdRedir.aspx?ID=M4CWTKMW727E-592-73</Url>
      <Description>M4CWTKMW727E-592-73</Description>
    </_dlc_DocIdUrl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4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812F700BE7F874999720E88173FE491" ma:contentTypeVersion="0" ma:contentTypeDescription="Create a new document." ma:contentTypeScope="" ma:versionID="3f79f408e2ca720b7aba6e0e32464d0c">
  <xsd:schema xmlns:xsd="http://www.w3.org/2001/XMLSchema" xmlns:xs="http://www.w3.org/2001/XMLSchema" xmlns:p="http://schemas.microsoft.com/office/2006/metadata/properties" xmlns:ns2="7bb5d761-a2ea-4873-95f7-7a6658fb3ef0" targetNamespace="http://schemas.microsoft.com/office/2006/metadata/properties" ma:root="true" ma:fieldsID="1e062cd38ba31e406bfc4340fbc7f87a" ns2:_="">
    <xsd:import namespace="7bb5d761-a2ea-4873-95f7-7a6658fb3ef0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bb5d761-a2ea-4873-95f7-7a6658fb3ef0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921749B-AEB7-461B-845F-603CABD25259}">
  <ds:schemaRefs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microsoft.com/office/2006/documentManagement/types"/>
    <ds:schemaRef ds:uri="7bb5d761-a2ea-4873-95f7-7a6658fb3ef0"/>
    <ds:schemaRef ds:uri="http://purl.org/dc/terms/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5CDEB364-43EC-4510-9881-539C2A3FCE9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13EBC30-FE27-4C6A-B723-23FC2188F7DC}">
  <ds:schemaRefs>
    <ds:schemaRef ds:uri="http://schemas.microsoft.com/sharepoint/events"/>
  </ds:schemaRefs>
</ds:datastoreItem>
</file>

<file path=customXml/itemProps4.xml><?xml version="1.0" encoding="utf-8"?>
<ds:datastoreItem xmlns:ds="http://schemas.openxmlformats.org/officeDocument/2006/customXml" ds:itemID="{164479E5-0B02-49AC-B79E-EC1D6164DDD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bb5d761-a2ea-4873-95f7-7a6658fb3ef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ChefDk3.2Template.potx</Template>
  <TotalTime>11238</TotalTime>
  <Words>233</Words>
  <Application>Microsoft Office PowerPoint</Application>
  <PresentationFormat>Widescreen</PresentationFormat>
  <Paragraphs>149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Courier New</vt:lpstr>
      <vt:lpstr>Inconsolata</vt:lpstr>
      <vt:lpstr>ChefDk3.2Template</vt:lpstr>
      <vt:lpstr>Signing Up for a Hosted Chef Account</vt:lpstr>
      <vt:lpstr>Signing Up for a Hosted Chef Account</vt:lpstr>
      <vt:lpstr>Signing Up for a Hosted Chef Account</vt:lpstr>
      <vt:lpstr>Signing Up for a Hosted Chef Account</vt:lpstr>
      <vt:lpstr>Signing Up for a Hosted Chef Account</vt:lpstr>
      <vt:lpstr>Signing Up for a Hosted Chef Account</vt:lpstr>
      <vt:lpstr>Signing Up for a Hosted Chef Account</vt:lpstr>
      <vt:lpstr>Signing Up for a Hosted Chef Account</vt:lpstr>
      <vt:lpstr>Signing Up for a Hosted Chef Account</vt:lpstr>
      <vt:lpstr>Signing Up for a Hosted Chef Account</vt:lpstr>
      <vt:lpstr>Signing Up for a Hosted Chef Account</vt:lpstr>
    </vt:vector>
  </TitlesOfParts>
  <Manager>&lt;Content Manager Name Here&gt;</Manager>
  <Company>Silver Fox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of  Presentation</dc:title>
  <dc:subject>Houghton Mifflin Harcourt – 2012 Investor Day</dc:subject>
  <dc:creator>Joshua Jorgensen</dc:creator>
  <dc:description>Template: Louma El-Khoury, Silver Fox Productions Inc.
Formatting:
Event Date: March 12, 2012
Event Location: New York, NY
Audience Type:</dc:description>
  <cp:lastModifiedBy>Steve Del Fante</cp:lastModifiedBy>
  <cp:revision>1424</cp:revision>
  <cp:lastPrinted>2015-02-07T23:49:10Z</cp:lastPrinted>
  <dcterms:created xsi:type="dcterms:W3CDTF">2012-09-13T17:36:07Z</dcterms:created>
  <dcterms:modified xsi:type="dcterms:W3CDTF">2015-06-05T23:53:43Z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0x0101000812F700BE7F874999720E88173FE491</vt:lpwstr>
  </property>
  <property fmtid="{D5CDD505-2E9C-101B-9397-08002B2CF9AE}" pid="3" name="_dlc_DocIdItemGuid">
    <vt:lpwstr>bfd9fc01-1599-4dd9-b7eb-4ffa6e7bdb79</vt:lpwstr>
  </property>
</Properties>
</file>